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979" y="1027"/>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514350" y="2840568"/>
            <a:ext cx="5829300" cy="1960033"/>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ECE2610E-5FE5-47D5-BF52-D611FE8F94B0}" type="datetimeFigureOut">
              <a:rPr lang="pt-BR" smtClean="0"/>
              <a:t>28/07/2014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F0CABD0-D296-4262-AD74-C792D07E4D6F}" type="slidenum">
              <a:rPr lang="pt-BR" smtClean="0"/>
              <a:t>‹nº›</a:t>
            </a:fld>
            <a:endParaRPr lang="pt-BR"/>
          </a:p>
        </p:txBody>
      </p:sp>
    </p:spTree>
    <p:extLst>
      <p:ext uri="{BB962C8B-B14F-4D97-AF65-F5344CB8AC3E}">
        <p14:creationId xmlns:p14="http://schemas.microsoft.com/office/powerpoint/2010/main" val="434561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ECE2610E-5FE5-47D5-BF52-D611FE8F94B0}" type="datetimeFigureOut">
              <a:rPr lang="pt-BR" smtClean="0"/>
              <a:t>28/07/2014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F0CABD0-D296-4262-AD74-C792D07E4D6F}" type="slidenum">
              <a:rPr lang="pt-BR" smtClean="0"/>
              <a:t>‹nº›</a:t>
            </a:fld>
            <a:endParaRPr lang="pt-BR"/>
          </a:p>
        </p:txBody>
      </p:sp>
    </p:spTree>
    <p:extLst>
      <p:ext uri="{BB962C8B-B14F-4D97-AF65-F5344CB8AC3E}">
        <p14:creationId xmlns:p14="http://schemas.microsoft.com/office/powerpoint/2010/main" val="1365873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4972050" y="366185"/>
            <a:ext cx="1543050" cy="7802033"/>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342900" y="366185"/>
            <a:ext cx="4514850" cy="7802033"/>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ECE2610E-5FE5-47D5-BF52-D611FE8F94B0}" type="datetimeFigureOut">
              <a:rPr lang="pt-BR" smtClean="0"/>
              <a:t>28/07/2014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F0CABD0-D296-4262-AD74-C792D07E4D6F}" type="slidenum">
              <a:rPr lang="pt-BR" smtClean="0"/>
              <a:t>‹nº›</a:t>
            </a:fld>
            <a:endParaRPr lang="pt-BR"/>
          </a:p>
        </p:txBody>
      </p:sp>
    </p:spTree>
    <p:extLst>
      <p:ext uri="{BB962C8B-B14F-4D97-AF65-F5344CB8AC3E}">
        <p14:creationId xmlns:p14="http://schemas.microsoft.com/office/powerpoint/2010/main" val="327286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ECE2610E-5FE5-47D5-BF52-D611FE8F94B0}" type="datetimeFigureOut">
              <a:rPr lang="pt-BR" smtClean="0"/>
              <a:t>28/07/2014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F0CABD0-D296-4262-AD74-C792D07E4D6F}" type="slidenum">
              <a:rPr lang="pt-BR" smtClean="0"/>
              <a:t>‹nº›</a:t>
            </a:fld>
            <a:endParaRPr lang="pt-BR"/>
          </a:p>
        </p:txBody>
      </p:sp>
    </p:spTree>
    <p:extLst>
      <p:ext uri="{BB962C8B-B14F-4D97-AF65-F5344CB8AC3E}">
        <p14:creationId xmlns:p14="http://schemas.microsoft.com/office/powerpoint/2010/main" val="1500286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541735" y="5875867"/>
            <a:ext cx="5829300" cy="1816100"/>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ECE2610E-5FE5-47D5-BF52-D611FE8F94B0}" type="datetimeFigureOut">
              <a:rPr lang="pt-BR" smtClean="0"/>
              <a:t>28/07/2014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F0CABD0-D296-4262-AD74-C792D07E4D6F}" type="slidenum">
              <a:rPr lang="pt-BR" smtClean="0"/>
              <a:t>‹nº›</a:t>
            </a:fld>
            <a:endParaRPr lang="pt-BR"/>
          </a:p>
        </p:txBody>
      </p:sp>
    </p:spTree>
    <p:extLst>
      <p:ext uri="{BB962C8B-B14F-4D97-AF65-F5344CB8AC3E}">
        <p14:creationId xmlns:p14="http://schemas.microsoft.com/office/powerpoint/2010/main" val="517556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ECE2610E-5FE5-47D5-BF52-D611FE8F94B0}" type="datetimeFigureOut">
              <a:rPr lang="pt-BR" smtClean="0"/>
              <a:t>28/07/2014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F0CABD0-D296-4262-AD74-C792D07E4D6F}" type="slidenum">
              <a:rPr lang="pt-BR" smtClean="0"/>
              <a:t>‹nº›</a:t>
            </a:fld>
            <a:endParaRPr lang="pt-BR"/>
          </a:p>
        </p:txBody>
      </p:sp>
    </p:spTree>
    <p:extLst>
      <p:ext uri="{BB962C8B-B14F-4D97-AF65-F5344CB8AC3E}">
        <p14:creationId xmlns:p14="http://schemas.microsoft.com/office/powerpoint/2010/main" val="3979145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ECE2610E-5FE5-47D5-BF52-D611FE8F94B0}" type="datetimeFigureOut">
              <a:rPr lang="pt-BR" smtClean="0"/>
              <a:t>28/07/2014</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2F0CABD0-D296-4262-AD74-C792D07E4D6F}" type="slidenum">
              <a:rPr lang="pt-BR" smtClean="0"/>
              <a:t>‹nº›</a:t>
            </a:fld>
            <a:endParaRPr lang="pt-BR"/>
          </a:p>
        </p:txBody>
      </p:sp>
    </p:spTree>
    <p:extLst>
      <p:ext uri="{BB962C8B-B14F-4D97-AF65-F5344CB8AC3E}">
        <p14:creationId xmlns:p14="http://schemas.microsoft.com/office/powerpoint/2010/main" val="2602944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ECE2610E-5FE5-47D5-BF52-D611FE8F94B0}" type="datetimeFigureOut">
              <a:rPr lang="pt-BR" smtClean="0"/>
              <a:t>28/07/2014</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2F0CABD0-D296-4262-AD74-C792D07E4D6F}" type="slidenum">
              <a:rPr lang="pt-BR" smtClean="0"/>
              <a:t>‹nº›</a:t>
            </a:fld>
            <a:endParaRPr lang="pt-BR"/>
          </a:p>
        </p:txBody>
      </p:sp>
    </p:spTree>
    <p:extLst>
      <p:ext uri="{BB962C8B-B14F-4D97-AF65-F5344CB8AC3E}">
        <p14:creationId xmlns:p14="http://schemas.microsoft.com/office/powerpoint/2010/main" val="1835019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ECE2610E-5FE5-47D5-BF52-D611FE8F94B0}" type="datetimeFigureOut">
              <a:rPr lang="pt-BR" smtClean="0"/>
              <a:t>28/07/2014</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2F0CABD0-D296-4262-AD74-C792D07E4D6F}" type="slidenum">
              <a:rPr lang="pt-BR" smtClean="0"/>
              <a:t>‹nº›</a:t>
            </a:fld>
            <a:endParaRPr lang="pt-BR"/>
          </a:p>
        </p:txBody>
      </p:sp>
    </p:spTree>
    <p:extLst>
      <p:ext uri="{BB962C8B-B14F-4D97-AF65-F5344CB8AC3E}">
        <p14:creationId xmlns:p14="http://schemas.microsoft.com/office/powerpoint/2010/main" val="631061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342900" y="364067"/>
            <a:ext cx="2256235" cy="154940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ECE2610E-5FE5-47D5-BF52-D611FE8F94B0}" type="datetimeFigureOut">
              <a:rPr lang="pt-BR" smtClean="0"/>
              <a:t>28/07/2014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F0CABD0-D296-4262-AD74-C792D07E4D6F}" type="slidenum">
              <a:rPr lang="pt-BR" smtClean="0"/>
              <a:t>‹nº›</a:t>
            </a:fld>
            <a:endParaRPr lang="pt-BR"/>
          </a:p>
        </p:txBody>
      </p:sp>
    </p:spTree>
    <p:extLst>
      <p:ext uri="{BB962C8B-B14F-4D97-AF65-F5344CB8AC3E}">
        <p14:creationId xmlns:p14="http://schemas.microsoft.com/office/powerpoint/2010/main" val="1484602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344216" y="6400800"/>
            <a:ext cx="4114800" cy="755651"/>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ECE2610E-5FE5-47D5-BF52-D611FE8F94B0}" type="datetimeFigureOut">
              <a:rPr lang="pt-BR" smtClean="0"/>
              <a:t>28/07/2014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F0CABD0-D296-4262-AD74-C792D07E4D6F}" type="slidenum">
              <a:rPr lang="pt-BR" smtClean="0"/>
              <a:t>‹nº›</a:t>
            </a:fld>
            <a:endParaRPr lang="pt-BR"/>
          </a:p>
        </p:txBody>
      </p:sp>
    </p:spTree>
    <p:extLst>
      <p:ext uri="{BB962C8B-B14F-4D97-AF65-F5344CB8AC3E}">
        <p14:creationId xmlns:p14="http://schemas.microsoft.com/office/powerpoint/2010/main" val="3122803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ECE2610E-5FE5-47D5-BF52-D611FE8F94B0}" type="datetimeFigureOut">
              <a:rPr lang="pt-BR" smtClean="0"/>
              <a:t>28/07/2014</a:t>
            </a:fld>
            <a:endParaRPr lang="pt-BR"/>
          </a:p>
        </p:txBody>
      </p:sp>
      <p:sp>
        <p:nvSpPr>
          <p:cNvPr id="5" name="Espaço Reservado para Rodapé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2F0CABD0-D296-4262-AD74-C792D07E4D6F}" type="slidenum">
              <a:rPr lang="pt-BR" smtClean="0"/>
              <a:t>‹nº›</a:t>
            </a:fld>
            <a:endParaRPr lang="pt-BR"/>
          </a:p>
        </p:txBody>
      </p:sp>
    </p:spTree>
    <p:extLst>
      <p:ext uri="{BB962C8B-B14F-4D97-AF65-F5344CB8AC3E}">
        <p14:creationId xmlns:p14="http://schemas.microsoft.com/office/powerpoint/2010/main" val="41797081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5" y="0"/>
            <a:ext cx="6869065" cy="9144000"/>
          </a:xfrm>
          <a:prstGeom prst="rect">
            <a:avLst/>
          </a:prstGeom>
        </p:spPr>
      </p:pic>
      <p:sp>
        <p:nvSpPr>
          <p:cNvPr id="6" name="Text Box 3414"/>
          <p:cNvSpPr txBox="1">
            <a:spLocks noChangeArrowheads="1"/>
          </p:cNvSpPr>
          <p:nvPr/>
        </p:nvSpPr>
        <p:spPr bwMode="auto">
          <a:xfrm rot="10800000" flipV="1">
            <a:off x="285352" y="1373715"/>
            <a:ext cx="6456016" cy="533988"/>
          </a:xfrm>
          <a:prstGeom prst="rect">
            <a:avLst/>
          </a:prstGeom>
          <a:noFill/>
          <a:ln w="9525">
            <a:noFill/>
            <a:miter lim="800000"/>
            <a:headEnd/>
            <a:tailEnd/>
          </a:ln>
        </p:spPr>
        <p:txBody>
          <a:bodyPr wrap="square" lIns="86863" tIns="43432" rIns="86863" bIns="43432">
            <a:spAutoFit/>
          </a:bodyPr>
          <a:lstStyle/>
          <a:p>
            <a:pPr marL="1619250" indent="-1619250" algn="ctr" defTabSz="692150"/>
            <a:r>
              <a:rPr lang="pt-BR" sz="1100" b="1" dirty="0" smtClean="0">
                <a:latin typeface="Calibri" pitchFamily="34" charset="0"/>
                <a:ea typeface="ＭＳ Ｐゴシック"/>
                <a:cs typeface="Calibri" pitchFamily="34" charset="0"/>
              </a:rPr>
              <a:t>Rosana Santos OLIVEIRA</a:t>
            </a:r>
            <a:r>
              <a:rPr lang="pt-BR" sz="1100" b="1" baseline="30000" dirty="0" smtClean="0">
                <a:latin typeface="Calibri" pitchFamily="34" charset="0"/>
                <a:ea typeface="ＭＳ Ｐゴシック"/>
                <a:cs typeface="Calibri" pitchFamily="34" charset="0"/>
              </a:rPr>
              <a:t>1</a:t>
            </a:r>
            <a:r>
              <a:rPr lang="pt-BR" sz="1100" b="1" dirty="0">
                <a:latin typeface="Calibri" pitchFamily="34" charset="0"/>
                <a:ea typeface="ＭＳ Ｐゴシック"/>
                <a:cs typeface="Calibri" pitchFamily="34" charset="0"/>
              </a:rPr>
              <a:t>; </a:t>
            </a:r>
            <a:r>
              <a:rPr lang="pt-BR" sz="1100" b="1" dirty="0" smtClean="0">
                <a:latin typeface="Calibri" pitchFamily="34" charset="0"/>
                <a:ea typeface="ＭＳ Ｐゴシック"/>
                <a:cs typeface="Calibri" pitchFamily="34" charset="0"/>
              </a:rPr>
              <a:t>Sandro Sampaio ALBUQUERQUE</a:t>
            </a:r>
            <a:r>
              <a:rPr lang="pt-BR" sz="1100" b="1" baseline="30000" dirty="0" smtClean="0">
                <a:latin typeface="Calibri" pitchFamily="34" charset="0"/>
                <a:ea typeface="ＭＳ Ｐゴシック"/>
                <a:cs typeface="Calibri" pitchFamily="34" charset="0"/>
              </a:rPr>
              <a:t>2</a:t>
            </a:r>
            <a:endParaRPr lang="pt-BR" sz="1100" b="1" baseline="30000" dirty="0">
              <a:latin typeface="Calibri" pitchFamily="34" charset="0"/>
              <a:ea typeface="ＭＳ Ｐゴシック"/>
              <a:cs typeface="Calibri" pitchFamily="34" charset="0"/>
            </a:endParaRPr>
          </a:p>
          <a:p>
            <a:pPr marL="1619250" indent="-1619250" algn="ctr" defTabSz="692150"/>
            <a:r>
              <a:rPr lang="pt-BR" sz="900" baseline="30000" dirty="0" smtClean="0">
                <a:latin typeface="Calibri" pitchFamily="34" charset="0"/>
                <a:ea typeface="ＭＳ Ｐゴシック"/>
                <a:cs typeface="Calibri" pitchFamily="34" charset="0"/>
              </a:rPr>
              <a:t>1.</a:t>
            </a:r>
            <a:r>
              <a:rPr lang="pt-BR" sz="900" dirty="0" smtClean="0">
                <a:latin typeface="Calibri" pitchFamily="34" charset="0"/>
                <a:ea typeface="ＭＳ Ｐゴシック"/>
                <a:cs typeface="Calibri" pitchFamily="34" charset="0"/>
              </a:rPr>
              <a:t>Ciência da Computação, Universidade Estadual do Piauí </a:t>
            </a:r>
            <a:r>
              <a:rPr lang="pt-BR" sz="900" dirty="0">
                <a:latin typeface="Calibri" pitchFamily="34" charset="0"/>
                <a:ea typeface="ＭＳ Ｐゴシック"/>
                <a:cs typeface="Calibri" pitchFamily="34" charset="0"/>
              </a:rPr>
              <a:t>– Campus </a:t>
            </a:r>
            <a:r>
              <a:rPr lang="pt-BR" sz="900" dirty="0" smtClean="0">
                <a:latin typeface="Calibri" pitchFamily="34" charset="0"/>
                <a:ea typeface="ＭＳ Ｐゴシック"/>
                <a:cs typeface="Calibri" pitchFamily="34" charset="0"/>
              </a:rPr>
              <a:t>Parnaíba, oliveira</a:t>
            </a:r>
            <a:r>
              <a:rPr lang="pt-BR" sz="900" dirty="0">
                <a:latin typeface="Calibri" pitchFamily="34" charset="0"/>
                <a:ea typeface="ＭＳ Ｐゴシック"/>
                <a:cs typeface="Calibri" pitchFamily="34" charset="0"/>
              </a:rPr>
              <a:t>@ xxx.com.br;</a:t>
            </a:r>
          </a:p>
          <a:p>
            <a:pPr marL="1619250" indent="-1619250" algn="ctr" defTabSz="692150"/>
            <a:r>
              <a:rPr lang="pt-BR" sz="900" dirty="0">
                <a:latin typeface="Calibri" pitchFamily="34" charset="0"/>
                <a:ea typeface="ＭＳ Ｐゴシック"/>
                <a:cs typeface="Calibri" pitchFamily="34" charset="0"/>
              </a:rPr>
              <a:t> </a:t>
            </a:r>
            <a:r>
              <a:rPr lang="pt-BR" sz="900" baseline="30000" dirty="0">
                <a:latin typeface="Calibri" pitchFamily="34" charset="0"/>
                <a:ea typeface="ＭＳ Ｐゴシック"/>
                <a:cs typeface="Calibri" pitchFamily="34" charset="0"/>
              </a:rPr>
              <a:t>2. </a:t>
            </a:r>
            <a:r>
              <a:rPr lang="pt-BR" sz="900" dirty="0">
                <a:latin typeface="Calibri" pitchFamily="34" charset="0"/>
                <a:ea typeface="ＭＳ Ｐゴシック"/>
                <a:cs typeface="Calibri" pitchFamily="34" charset="0"/>
              </a:rPr>
              <a:t>Prof. Dr. </a:t>
            </a:r>
            <a:r>
              <a:rPr lang="pt-BR" sz="900" dirty="0" smtClean="0">
                <a:latin typeface="Calibri" pitchFamily="34" charset="0"/>
                <a:ea typeface="ＭＳ Ｐゴシック"/>
                <a:cs typeface="Calibri" pitchFamily="34" charset="0"/>
              </a:rPr>
              <a:t>Ciência da Computação, Universidade Federal do Piauí </a:t>
            </a:r>
            <a:r>
              <a:rPr lang="pt-BR" sz="900" dirty="0">
                <a:latin typeface="Calibri" pitchFamily="34" charset="0"/>
                <a:ea typeface="ＭＳ Ｐゴシック"/>
                <a:cs typeface="Calibri" pitchFamily="34" charset="0"/>
              </a:rPr>
              <a:t>– Campus </a:t>
            </a:r>
            <a:r>
              <a:rPr lang="pt-BR" sz="900" dirty="0" smtClean="0">
                <a:latin typeface="Calibri" pitchFamily="34" charset="0"/>
                <a:ea typeface="ＭＳ Ｐゴシック"/>
                <a:cs typeface="Calibri" pitchFamily="34" charset="0"/>
              </a:rPr>
              <a:t>Teresina, </a:t>
            </a:r>
            <a:r>
              <a:rPr lang="pt-BR" sz="900" dirty="0">
                <a:latin typeface="Calibri" pitchFamily="34" charset="0"/>
                <a:ea typeface="ＭＳ Ｐゴシック"/>
                <a:cs typeface="Calibri" pitchFamily="34" charset="0"/>
              </a:rPr>
              <a:t>albuquerque@xxx.com.br.</a:t>
            </a:r>
          </a:p>
        </p:txBody>
      </p:sp>
      <p:sp>
        <p:nvSpPr>
          <p:cNvPr id="7" name="Text Box 3434"/>
          <p:cNvSpPr txBox="1">
            <a:spLocks noChangeArrowheads="1"/>
          </p:cNvSpPr>
          <p:nvPr/>
        </p:nvSpPr>
        <p:spPr bwMode="auto">
          <a:xfrm rot="10800000" flipV="1">
            <a:off x="764704" y="1003053"/>
            <a:ext cx="5347181" cy="400594"/>
          </a:xfrm>
          <a:prstGeom prst="rect">
            <a:avLst/>
          </a:prstGeom>
          <a:noFill/>
          <a:ln w="9525">
            <a:noFill/>
            <a:miter lim="800000"/>
            <a:headEnd/>
            <a:tailEnd/>
          </a:ln>
        </p:spPr>
        <p:txBody>
          <a:bodyPr wrap="square" lIns="91918" tIns="45960" rIns="91918" bIns="45960">
            <a:spAutoFit/>
          </a:bodyPr>
          <a:lstStyle/>
          <a:p>
            <a:pPr algn="ctr" defTabSz="692150">
              <a:spcBef>
                <a:spcPct val="50000"/>
              </a:spcBef>
            </a:pPr>
            <a:r>
              <a:rPr lang="en-US" sz="2000" b="1" dirty="0">
                <a:latin typeface="Calibri" pitchFamily="34" charset="0"/>
                <a:ea typeface="ＭＳ Ｐゴシック"/>
                <a:cs typeface="Calibri" pitchFamily="34" charset="0"/>
              </a:rPr>
              <a:t>TÍTULO: </a:t>
            </a:r>
            <a:r>
              <a:rPr lang="en-US" sz="2000" b="1" dirty="0" err="1">
                <a:latin typeface="Calibri" pitchFamily="34" charset="0"/>
                <a:ea typeface="ＭＳ Ｐゴシック"/>
                <a:cs typeface="Calibri" pitchFamily="34" charset="0"/>
              </a:rPr>
              <a:t>Subtítulo</a:t>
            </a:r>
            <a:endParaRPr lang="pt-BR" sz="2000" dirty="0">
              <a:latin typeface="Calibri" pitchFamily="34" charset="0"/>
              <a:ea typeface="ＭＳ Ｐゴシック"/>
              <a:cs typeface="Calibri" pitchFamily="34" charset="0"/>
            </a:endParaRPr>
          </a:p>
        </p:txBody>
      </p:sp>
      <p:sp>
        <p:nvSpPr>
          <p:cNvPr id="11" name="Text Box 2409"/>
          <p:cNvSpPr txBox="1">
            <a:spLocks noChangeArrowheads="1"/>
          </p:cNvSpPr>
          <p:nvPr/>
        </p:nvSpPr>
        <p:spPr bwMode="auto">
          <a:xfrm>
            <a:off x="44624" y="2446793"/>
            <a:ext cx="3317490" cy="1765167"/>
          </a:xfrm>
          <a:prstGeom prst="rect">
            <a:avLst/>
          </a:prstGeom>
          <a:noFill/>
          <a:ln w="3175">
            <a:noFill/>
            <a:miter lim="800000"/>
            <a:headEnd/>
            <a:tailEnd/>
          </a:ln>
        </p:spPr>
        <p:txBody>
          <a:bodyPr wrap="square" lIns="102178" tIns="51088" rIns="102178" bIns="51088" anchor="ctr">
            <a:spAutoFit/>
          </a:bodyPr>
          <a:lstStyle/>
          <a:p>
            <a:pPr algn="just" defTabSz="1020763"/>
            <a:r>
              <a:rPr lang="pt-BR" sz="900" dirty="0">
                <a:latin typeface="Calibri" pitchFamily="34" charset="0"/>
              </a:rPr>
              <a:t>O pôster deve ser elaborado no tamanho 120 cm de altura x 90 cm de largura, em </a:t>
            </a:r>
            <a:r>
              <a:rPr lang="pt-BR" sz="900" dirty="0" smtClean="0">
                <a:latin typeface="Calibri" pitchFamily="34" charset="0"/>
              </a:rPr>
              <a:t>duas, </a:t>
            </a:r>
            <a:r>
              <a:rPr lang="pt-BR" sz="900" dirty="0">
                <a:latin typeface="Calibri" pitchFamily="34" charset="0"/>
              </a:rPr>
              <a:t>devendo conter, obrigatoriamente: a logomarca do evento, o título do artigo, o nome dos autores seguidos de identificação, introdução, material e métodos, resultados e discussão, conclusão, agradecimentos e referências. </a:t>
            </a:r>
            <a:r>
              <a:rPr lang="pt-PT" sz="900" dirty="0">
                <a:solidFill>
                  <a:srgbClr val="000000"/>
                </a:solidFill>
                <a:latin typeface="Calibri" pitchFamily="34" charset="0"/>
              </a:rPr>
              <a:t>O título deve ser bem destacado, permitindo que o visitante tenha facilidade em identificar o trabalho. Utilize fonte Calibri, tamanho de fonte 72 como mínimo para título, </a:t>
            </a:r>
            <a:r>
              <a:rPr lang="pt-BR" sz="900" dirty="0">
                <a:latin typeface="Calibri" pitchFamily="34" charset="0"/>
              </a:rPr>
              <a:t>36 para os cabeçalhos</a:t>
            </a:r>
            <a:r>
              <a:rPr lang="pt-PT" sz="900" dirty="0">
                <a:solidFill>
                  <a:srgbClr val="000000"/>
                </a:solidFill>
                <a:latin typeface="Calibri" pitchFamily="34" charset="0"/>
              </a:rPr>
              <a:t> e fonte 30 como mínimo para </a:t>
            </a:r>
            <a:r>
              <a:rPr lang="pt-PT" sz="900" dirty="0" smtClean="0">
                <a:solidFill>
                  <a:srgbClr val="000000"/>
                </a:solidFill>
                <a:latin typeface="Calibri" pitchFamily="34" charset="0"/>
              </a:rPr>
              <a:t>conteúdo. </a:t>
            </a:r>
            <a:r>
              <a:rPr lang="pt-BR" sz="900" dirty="0" smtClean="0">
                <a:latin typeface="Calibri" pitchFamily="34" charset="0"/>
              </a:rPr>
              <a:t>O </a:t>
            </a:r>
            <a:r>
              <a:rPr lang="pt-BR" sz="900" dirty="0">
                <a:latin typeface="Calibri" pitchFamily="34" charset="0"/>
              </a:rPr>
              <a:t>resumo deve ser elaborado conforme ABNT NBR 6028, seguido das palavras-chaves. </a:t>
            </a:r>
          </a:p>
          <a:p>
            <a:pPr algn="just" defTabSz="1020763"/>
            <a:endParaRPr lang="pt-BR" sz="900" dirty="0">
              <a:latin typeface="Calibri" pitchFamily="34" charset="0"/>
            </a:endParaRPr>
          </a:p>
          <a:p>
            <a:pPr algn="just" defTabSz="1020763"/>
            <a:r>
              <a:rPr lang="pt-BR" sz="900" b="1" i="1" dirty="0">
                <a:latin typeface="Calibri" pitchFamily="34" charset="0"/>
              </a:rPr>
              <a:t>Palavras-chave</a:t>
            </a:r>
            <a:r>
              <a:rPr lang="pt-BR" sz="900" i="1" dirty="0">
                <a:latin typeface="Calibri" pitchFamily="34" charset="0"/>
              </a:rPr>
              <a:t>: </a:t>
            </a:r>
            <a:r>
              <a:rPr lang="pt-PT" sz="900" i="1" dirty="0">
                <a:latin typeface="Calibri" pitchFamily="34" charset="0"/>
              </a:rPr>
              <a:t>as mesmas utilizadas no artigo.</a:t>
            </a:r>
            <a:endParaRPr lang="pt-BR" sz="900" i="1" dirty="0">
              <a:latin typeface="Calibri" pitchFamily="34" charset="0"/>
            </a:endParaRPr>
          </a:p>
        </p:txBody>
      </p:sp>
      <p:pic>
        <p:nvPicPr>
          <p:cNvPr id="12" name="Picture 5"/>
          <p:cNvPicPr>
            <a:picLocks noChangeAspect="1" noChangeArrowheads="1"/>
          </p:cNvPicPr>
          <p:nvPr/>
        </p:nvPicPr>
        <p:blipFill>
          <a:blip r:embed="rId3" cstate="print">
            <a:extLst>
              <a:ext uri="{BEBA8EAE-BF5A-486C-A8C5-ECC9F3942E4B}">
                <a14:imgProps xmlns:a14="http://schemas.microsoft.com/office/drawing/2010/main">
                  <a14:imgLayer r:embed="rId4">
                    <a14:imgEffect>
                      <a14:colorTemperature colorTemp="4700"/>
                    </a14:imgEffect>
                  </a14:imgLayer>
                </a14:imgProps>
              </a:ext>
            </a:extLst>
          </a:blip>
          <a:srcRect l="3291" t="11868" b="16917"/>
          <a:stretch>
            <a:fillRect/>
          </a:stretch>
        </p:blipFill>
        <p:spPr bwMode="auto">
          <a:xfrm>
            <a:off x="149051" y="2123728"/>
            <a:ext cx="3213063" cy="336421"/>
          </a:xfrm>
          <a:prstGeom prst="rect">
            <a:avLst/>
          </a:prstGeom>
          <a:noFill/>
          <a:ln w="9525">
            <a:noFill/>
            <a:miter lim="800000"/>
            <a:headEnd/>
            <a:tailEnd/>
          </a:ln>
        </p:spPr>
      </p:pic>
      <p:sp>
        <p:nvSpPr>
          <p:cNvPr id="13" name="Retângulo 31"/>
          <p:cNvSpPr>
            <a:spLocks noChangeArrowheads="1"/>
          </p:cNvSpPr>
          <p:nvPr/>
        </p:nvSpPr>
        <p:spPr bwMode="auto">
          <a:xfrm>
            <a:off x="149052" y="2150151"/>
            <a:ext cx="1019162" cy="261610"/>
          </a:xfrm>
          <a:prstGeom prst="rect">
            <a:avLst/>
          </a:prstGeom>
          <a:noFill/>
          <a:ln w="9525">
            <a:noFill/>
            <a:miter lim="800000"/>
            <a:headEnd/>
            <a:tailEnd/>
          </a:ln>
        </p:spPr>
        <p:txBody>
          <a:bodyPr wrap="square">
            <a:spAutoFit/>
          </a:bodyPr>
          <a:lstStyle/>
          <a:p>
            <a:r>
              <a:rPr lang="pt-BR" sz="1100" b="1" dirty="0">
                <a:latin typeface="Calibri" pitchFamily="34" charset="0"/>
              </a:rPr>
              <a:t>RESUMO</a:t>
            </a:r>
            <a:endParaRPr lang="pt-BR" sz="1100" dirty="0">
              <a:latin typeface="Calibri" pitchFamily="34" charset="0"/>
            </a:endParaRPr>
          </a:p>
        </p:txBody>
      </p:sp>
      <p:sp>
        <p:nvSpPr>
          <p:cNvPr id="15" name="Text Box 55"/>
          <p:cNvSpPr txBox="1">
            <a:spLocks noChangeArrowheads="1"/>
          </p:cNvSpPr>
          <p:nvPr/>
        </p:nvSpPr>
        <p:spPr bwMode="auto">
          <a:xfrm>
            <a:off x="2366295" y="8244408"/>
            <a:ext cx="2070817" cy="715581"/>
          </a:xfrm>
          <a:prstGeom prst="rect">
            <a:avLst/>
          </a:prstGeom>
          <a:solidFill>
            <a:srgbClr val="FFFF99"/>
          </a:solidFill>
          <a:ln w="9525">
            <a:solidFill>
              <a:schemeClr val="tx1"/>
            </a:solidFill>
            <a:miter lim="800000"/>
            <a:headEnd/>
            <a:tailEnd/>
          </a:ln>
          <a:effectLst/>
        </p:spPr>
        <p:txBody>
          <a:bodyPr wrap="square">
            <a:spAutoFit/>
          </a:bodyPr>
          <a:lstStyle/>
          <a:p>
            <a:pPr algn="ctr" defTabSz="914400">
              <a:spcBef>
                <a:spcPct val="50000"/>
              </a:spcBef>
            </a:pPr>
            <a:r>
              <a:rPr lang="pt-BR" sz="900" b="1" dirty="0"/>
              <a:t>ESPAÇO DESTINADO À INSERÇÃO DO(S) LOGOTIPO(S) DE SUA(S) INSTITUIÇÃO(ÕES) </a:t>
            </a:r>
          </a:p>
          <a:p>
            <a:pPr algn="ctr" defTabSz="914400">
              <a:spcBef>
                <a:spcPct val="50000"/>
              </a:spcBef>
            </a:pPr>
            <a:r>
              <a:rPr lang="pt-BR" sz="900" b="1" dirty="0"/>
              <a:t>(NÃO OBRIGATÓRIO)</a:t>
            </a:r>
          </a:p>
        </p:txBody>
      </p:sp>
      <p:pic>
        <p:nvPicPr>
          <p:cNvPr id="16" name="Picture 5"/>
          <p:cNvPicPr>
            <a:picLocks noChangeAspect="1" noChangeArrowheads="1"/>
          </p:cNvPicPr>
          <p:nvPr/>
        </p:nvPicPr>
        <p:blipFill>
          <a:blip r:embed="rId3" cstate="print">
            <a:extLst>
              <a:ext uri="{BEBA8EAE-BF5A-486C-A8C5-ECC9F3942E4B}">
                <a14:imgProps xmlns:a14="http://schemas.microsoft.com/office/drawing/2010/main">
                  <a14:imgLayer r:embed="rId4">
                    <a14:imgEffect>
                      <a14:colorTemperature colorTemp="4700"/>
                    </a14:imgEffect>
                  </a14:imgLayer>
                </a14:imgProps>
              </a:ext>
            </a:extLst>
          </a:blip>
          <a:srcRect l="3291" t="11868" b="16917"/>
          <a:stretch>
            <a:fillRect/>
          </a:stretch>
        </p:blipFill>
        <p:spPr bwMode="auto">
          <a:xfrm>
            <a:off x="116632" y="4323429"/>
            <a:ext cx="3245482" cy="336421"/>
          </a:xfrm>
          <a:prstGeom prst="rect">
            <a:avLst/>
          </a:prstGeom>
          <a:noFill/>
          <a:ln w="9525">
            <a:noFill/>
            <a:miter lim="800000"/>
            <a:headEnd/>
            <a:tailEnd/>
          </a:ln>
        </p:spPr>
      </p:pic>
      <p:sp>
        <p:nvSpPr>
          <p:cNvPr id="17" name="Retângulo 31"/>
          <p:cNvSpPr>
            <a:spLocks noChangeArrowheads="1"/>
          </p:cNvSpPr>
          <p:nvPr/>
        </p:nvSpPr>
        <p:spPr bwMode="auto">
          <a:xfrm>
            <a:off x="116632" y="4349852"/>
            <a:ext cx="1148370" cy="261610"/>
          </a:xfrm>
          <a:prstGeom prst="rect">
            <a:avLst/>
          </a:prstGeom>
          <a:noFill/>
          <a:ln w="9525">
            <a:noFill/>
            <a:miter lim="800000"/>
            <a:headEnd/>
            <a:tailEnd/>
          </a:ln>
        </p:spPr>
        <p:txBody>
          <a:bodyPr wrap="square">
            <a:spAutoFit/>
          </a:bodyPr>
          <a:lstStyle/>
          <a:p>
            <a:r>
              <a:rPr lang="pt-BR" sz="1100" b="1" dirty="0" smtClean="0">
                <a:latin typeface="Calibri" pitchFamily="34" charset="0"/>
              </a:rPr>
              <a:t>INTRODUÇÃO</a:t>
            </a:r>
            <a:endParaRPr lang="pt-BR" sz="1100" dirty="0">
              <a:latin typeface="Calibri" pitchFamily="34" charset="0"/>
            </a:endParaRPr>
          </a:p>
        </p:txBody>
      </p:sp>
      <p:sp>
        <p:nvSpPr>
          <p:cNvPr id="18" name="Text Box 3646"/>
          <p:cNvSpPr txBox="1">
            <a:spLocks noChangeArrowheads="1"/>
          </p:cNvSpPr>
          <p:nvPr/>
        </p:nvSpPr>
        <p:spPr bwMode="auto">
          <a:xfrm>
            <a:off x="116632" y="4683469"/>
            <a:ext cx="3245482" cy="1472707"/>
          </a:xfrm>
          <a:prstGeom prst="rect">
            <a:avLst/>
          </a:prstGeom>
          <a:noFill/>
          <a:ln w="9525">
            <a:noFill/>
            <a:miter lim="800000"/>
            <a:headEnd/>
            <a:tailEnd/>
          </a:ln>
        </p:spPr>
        <p:txBody>
          <a:bodyPr wrap="square" lIns="86863" tIns="43432" rIns="86863" bIns="43432">
            <a:spAutoFit/>
          </a:bodyPr>
          <a:lstStyle/>
          <a:p>
            <a:pPr algn="just" defTabSz="692150">
              <a:spcBef>
                <a:spcPct val="50000"/>
              </a:spcBef>
              <a:buFontTx/>
              <a:buChar char="•"/>
            </a:pPr>
            <a:r>
              <a:rPr lang="pt-PT" sz="900" dirty="0">
                <a:solidFill>
                  <a:srgbClr val="000000"/>
                </a:solidFill>
                <a:latin typeface="Calibri" pitchFamily="34" charset="0"/>
              </a:rPr>
              <a:t>O pôster deverá conter informações referentes ao artigo apresentado ao congresso para avaliação.</a:t>
            </a:r>
          </a:p>
          <a:p>
            <a:pPr algn="just" defTabSz="692150">
              <a:spcBef>
                <a:spcPct val="50000"/>
              </a:spcBef>
              <a:buFontTx/>
              <a:buChar char="•"/>
            </a:pPr>
            <a:r>
              <a:rPr lang="pt-PT" sz="900" dirty="0">
                <a:solidFill>
                  <a:srgbClr val="000000"/>
                </a:solidFill>
                <a:latin typeface="Calibri" pitchFamily="34" charset="0"/>
              </a:rPr>
              <a:t>As informações apresentadas no pôster devem ser concisas e claras.</a:t>
            </a:r>
          </a:p>
          <a:p>
            <a:pPr algn="just" defTabSz="692150">
              <a:spcBef>
                <a:spcPct val="50000"/>
              </a:spcBef>
              <a:buFontTx/>
              <a:buChar char="•"/>
            </a:pPr>
            <a:r>
              <a:rPr lang="pt-PT" sz="900" dirty="0">
                <a:solidFill>
                  <a:srgbClr val="000000"/>
                </a:solidFill>
                <a:latin typeface="Calibri" pitchFamily="34" charset="0"/>
              </a:rPr>
              <a:t>Este modelo já se encontra na formatação sugerida.</a:t>
            </a:r>
          </a:p>
          <a:p>
            <a:pPr algn="just" defTabSz="692150">
              <a:spcBef>
                <a:spcPct val="50000"/>
              </a:spcBef>
              <a:buFontTx/>
              <a:buChar char="•"/>
            </a:pPr>
            <a:r>
              <a:rPr lang="pt-BR" sz="900" dirty="0">
                <a:latin typeface="Calibri" pitchFamily="34" charset="0"/>
              </a:rPr>
              <a:t>Será obrigatória a presença de um dos autores no horário de apresentação do pôster.</a:t>
            </a:r>
            <a:endParaRPr lang="pt-PT" sz="900" dirty="0">
              <a:solidFill>
                <a:srgbClr val="000000"/>
              </a:solidFill>
              <a:latin typeface="Calibri" pitchFamily="34" charset="0"/>
            </a:endParaRPr>
          </a:p>
          <a:p>
            <a:pPr algn="just" defTabSz="692150">
              <a:spcBef>
                <a:spcPct val="50000"/>
              </a:spcBef>
            </a:pPr>
            <a:endParaRPr lang="pt-PT" sz="900" dirty="0">
              <a:solidFill>
                <a:srgbClr val="000000"/>
              </a:solidFill>
              <a:latin typeface="Calibri" pitchFamily="34" charset="0"/>
            </a:endParaRPr>
          </a:p>
        </p:txBody>
      </p:sp>
      <p:pic>
        <p:nvPicPr>
          <p:cNvPr id="19" name="Picture 5"/>
          <p:cNvPicPr>
            <a:picLocks noChangeAspect="1" noChangeArrowheads="1"/>
          </p:cNvPicPr>
          <p:nvPr/>
        </p:nvPicPr>
        <p:blipFill>
          <a:blip r:embed="rId3" cstate="print">
            <a:extLst>
              <a:ext uri="{BEBA8EAE-BF5A-486C-A8C5-ECC9F3942E4B}">
                <a14:imgProps xmlns:a14="http://schemas.microsoft.com/office/drawing/2010/main">
                  <a14:imgLayer r:embed="rId4">
                    <a14:imgEffect>
                      <a14:colorTemperature colorTemp="4700"/>
                    </a14:imgEffect>
                  </a14:imgLayer>
                </a14:imgProps>
              </a:ext>
            </a:extLst>
          </a:blip>
          <a:srcRect l="3291" t="11868" b="16917"/>
          <a:stretch>
            <a:fillRect/>
          </a:stretch>
        </p:blipFill>
        <p:spPr bwMode="auto">
          <a:xfrm>
            <a:off x="116632" y="6323811"/>
            <a:ext cx="3245482" cy="336421"/>
          </a:xfrm>
          <a:prstGeom prst="rect">
            <a:avLst/>
          </a:prstGeom>
          <a:noFill/>
          <a:ln w="9525">
            <a:noFill/>
            <a:miter lim="800000"/>
            <a:headEnd/>
            <a:tailEnd/>
          </a:ln>
        </p:spPr>
      </p:pic>
      <p:sp>
        <p:nvSpPr>
          <p:cNvPr id="20" name="Retângulo 31"/>
          <p:cNvSpPr>
            <a:spLocks noChangeArrowheads="1"/>
          </p:cNvSpPr>
          <p:nvPr/>
        </p:nvSpPr>
        <p:spPr bwMode="auto">
          <a:xfrm>
            <a:off x="116631" y="6350234"/>
            <a:ext cx="2271837" cy="261610"/>
          </a:xfrm>
          <a:prstGeom prst="rect">
            <a:avLst/>
          </a:prstGeom>
          <a:noFill/>
          <a:ln w="9525">
            <a:noFill/>
            <a:miter lim="800000"/>
            <a:headEnd/>
            <a:tailEnd/>
          </a:ln>
        </p:spPr>
        <p:txBody>
          <a:bodyPr wrap="square">
            <a:spAutoFit/>
          </a:bodyPr>
          <a:lstStyle/>
          <a:p>
            <a:r>
              <a:rPr lang="pt-BR" sz="1100" b="1" dirty="0" smtClean="0">
                <a:latin typeface="Calibri" pitchFamily="34" charset="0"/>
              </a:rPr>
              <a:t>MATERIAIS E MÉTODOS</a:t>
            </a:r>
            <a:endParaRPr lang="pt-BR" sz="1100" dirty="0">
              <a:latin typeface="Calibri" pitchFamily="34" charset="0"/>
            </a:endParaRPr>
          </a:p>
        </p:txBody>
      </p:sp>
      <p:sp>
        <p:nvSpPr>
          <p:cNvPr id="21" name="Text Box 3661"/>
          <p:cNvSpPr txBox="1">
            <a:spLocks noChangeArrowheads="1"/>
          </p:cNvSpPr>
          <p:nvPr/>
        </p:nvSpPr>
        <p:spPr bwMode="auto">
          <a:xfrm>
            <a:off x="116632" y="6735651"/>
            <a:ext cx="3245482" cy="1067203"/>
          </a:xfrm>
          <a:prstGeom prst="rect">
            <a:avLst/>
          </a:prstGeom>
          <a:noFill/>
          <a:ln w="9525">
            <a:noFill/>
            <a:miter lim="800000"/>
            <a:headEnd/>
            <a:tailEnd/>
          </a:ln>
        </p:spPr>
        <p:txBody>
          <a:bodyPr wrap="square" lIns="96762" tIns="48381" rIns="96762" bIns="48381">
            <a:spAutoFit/>
          </a:bodyPr>
          <a:lstStyle/>
          <a:p>
            <a:pPr algn="just" defTabSz="655638">
              <a:spcBef>
                <a:spcPct val="50000"/>
              </a:spcBef>
            </a:pPr>
            <a:r>
              <a:rPr lang="pt-BR" sz="900" dirty="0">
                <a:latin typeface="Calibri" pitchFamily="34" charset="0"/>
              </a:rPr>
              <a:t>As figuras são peças-chave em um pôster e devem ter um grande destaque. São elas que, em um primeiro momento, fisgarão os visitantes. Em um segundo momento, são as  figuras que vão ajudar a dar sustentação aos seus argumentos, de maneira muito mais eficaz do que os textos, quando bem combinadas com os diagramas e esquemas. Nunca deixe de citar as fontes das figuras que pegar emprestadas. </a:t>
            </a:r>
          </a:p>
        </p:txBody>
      </p:sp>
      <p:pic>
        <p:nvPicPr>
          <p:cNvPr id="24" name="Picture 5"/>
          <p:cNvPicPr>
            <a:picLocks noChangeAspect="1" noChangeArrowheads="1"/>
          </p:cNvPicPr>
          <p:nvPr/>
        </p:nvPicPr>
        <p:blipFill>
          <a:blip r:embed="rId3" cstate="print">
            <a:extLst>
              <a:ext uri="{BEBA8EAE-BF5A-486C-A8C5-ECC9F3942E4B}">
                <a14:imgProps xmlns:a14="http://schemas.microsoft.com/office/drawing/2010/main">
                  <a14:imgLayer r:embed="rId4">
                    <a14:imgEffect>
                      <a14:colorTemperature colorTemp="4700"/>
                    </a14:imgEffect>
                  </a14:imgLayer>
                </a14:imgProps>
              </a:ext>
            </a:extLst>
          </a:blip>
          <a:srcRect l="3291" t="11868" b="16917"/>
          <a:stretch>
            <a:fillRect/>
          </a:stretch>
        </p:blipFill>
        <p:spPr bwMode="auto">
          <a:xfrm>
            <a:off x="3554102" y="2993153"/>
            <a:ext cx="3213063" cy="336421"/>
          </a:xfrm>
          <a:prstGeom prst="rect">
            <a:avLst/>
          </a:prstGeom>
          <a:noFill/>
          <a:ln w="9525">
            <a:noFill/>
            <a:miter lim="800000"/>
            <a:headEnd/>
            <a:tailEnd/>
          </a:ln>
        </p:spPr>
      </p:pic>
      <p:sp>
        <p:nvSpPr>
          <p:cNvPr id="25" name="Retângulo 31"/>
          <p:cNvSpPr>
            <a:spLocks noChangeArrowheads="1"/>
          </p:cNvSpPr>
          <p:nvPr/>
        </p:nvSpPr>
        <p:spPr bwMode="auto">
          <a:xfrm>
            <a:off x="3554102" y="3019576"/>
            <a:ext cx="1891121" cy="261610"/>
          </a:xfrm>
          <a:prstGeom prst="rect">
            <a:avLst/>
          </a:prstGeom>
          <a:noFill/>
          <a:ln w="9525">
            <a:noFill/>
            <a:miter lim="800000"/>
            <a:headEnd/>
            <a:tailEnd/>
          </a:ln>
        </p:spPr>
        <p:txBody>
          <a:bodyPr wrap="square">
            <a:spAutoFit/>
          </a:bodyPr>
          <a:lstStyle/>
          <a:p>
            <a:r>
              <a:rPr lang="pt-BR" sz="1100" b="1" dirty="0" smtClean="0">
                <a:latin typeface="Calibri" pitchFamily="34" charset="0"/>
              </a:rPr>
              <a:t>RESULTADOS E DISCUSSÃO</a:t>
            </a:r>
            <a:endParaRPr lang="pt-BR" sz="1100" dirty="0">
              <a:latin typeface="Calibri" pitchFamily="34" charset="0"/>
            </a:endParaRPr>
          </a:p>
        </p:txBody>
      </p:sp>
      <p:sp>
        <p:nvSpPr>
          <p:cNvPr id="26" name="Text Box 3646"/>
          <p:cNvSpPr txBox="1">
            <a:spLocks noChangeArrowheads="1"/>
          </p:cNvSpPr>
          <p:nvPr/>
        </p:nvSpPr>
        <p:spPr bwMode="auto">
          <a:xfrm>
            <a:off x="3533526" y="2123728"/>
            <a:ext cx="3207842" cy="780210"/>
          </a:xfrm>
          <a:prstGeom prst="rect">
            <a:avLst/>
          </a:prstGeom>
          <a:noFill/>
          <a:ln w="9525">
            <a:noFill/>
            <a:miter lim="800000"/>
            <a:headEnd/>
            <a:tailEnd/>
          </a:ln>
        </p:spPr>
        <p:txBody>
          <a:bodyPr wrap="square" lIns="86863" tIns="43432" rIns="86863" bIns="43432">
            <a:spAutoFit/>
          </a:bodyPr>
          <a:lstStyle/>
          <a:p>
            <a:pPr algn="just" defTabSz="692150">
              <a:spcBef>
                <a:spcPct val="50000"/>
              </a:spcBef>
            </a:pPr>
            <a:r>
              <a:rPr lang="pt-PT" sz="900" dirty="0">
                <a:solidFill>
                  <a:srgbClr val="000000"/>
                </a:solidFill>
                <a:latin typeface="Calibri" pitchFamily="34" charset="0"/>
              </a:rPr>
              <a:t>As Figuras devem ter alta qualidade</a:t>
            </a:r>
            <a:r>
              <a:rPr lang="pt-BR" sz="900" dirty="0">
                <a:latin typeface="Calibri" pitchFamily="34" charset="0"/>
              </a:rPr>
              <a:t>, de preferência coloridas e gráficos bem  elaborados. </a:t>
            </a:r>
            <a:r>
              <a:rPr lang="pt-PT" sz="900" dirty="0">
                <a:solidFill>
                  <a:srgbClr val="000000"/>
                </a:solidFill>
                <a:latin typeface="Calibri" pitchFamily="34" charset="0"/>
              </a:rPr>
              <a:t>Figuras e tabelas deverão cobrir, no máximo, 50% do pôster, informando a fonte dos dados contidos nas mesmas. A fonte deverá ser colocada abaixo das figuras e tabelas.</a:t>
            </a:r>
          </a:p>
        </p:txBody>
      </p:sp>
      <p:sp>
        <p:nvSpPr>
          <p:cNvPr id="27" name="Text Box 3646"/>
          <p:cNvSpPr txBox="1">
            <a:spLocks noChangeArrowheads="1"/>
          </p:cNvSpPr>
          <p:nvPr/>
        </p:nvSpPr>
        <p:spPr bwMode="auto">
          <a:xfrm>
            <a:off x="3559323" y="3429991"/>
            <a:ext cx="3207842" cy="433961"/>
          </a:xfrm>
          <a:prstGeom prst="rect">
            <a:avLst/>
          </a:prstGeom>
          <a:noFill/>
          <a:ln w="9525">
            <a:noFill/>
            <a:miter lim="800000"/>
            <a:headEnd/>
            <a:tailEnd/>
          </a:ln>
        </p:spPr>
        <p:txBody>
          <a:bodyPr wrap="square" lIns="86863" tIns="43432" rIns="86863" bIns="43432">
            <a:spAutoFit/>
          </a:bodyPr>
          <a:lstStyle/>
          <a:p>
            <a:pPr algn="just" defTabSz="968375">
              <a:spcBef>
                <a:spcPct val="50000"/>
              </a:spcBef>
              <a:buFont typeface="Arial" charset="0"/>
              <a:buChar char="•"/>
            </a:pPr>
            <a:r>
              <a:rPr lang="pt-BR" sz="900" dirty="0" smtClean="0">
                <a:solidFill>
                  <a:srgbClr val="000000"/>
                </a:solidFill>
                <a:latin typeface="Calibri" pitchFamily="34" charset="0"/>
              </a:rPr>
              <a:t>O pôster deve ser legível a uma distância de pelo menos 1 m.</a:t>
            </a:r>
          </a:p>
          <a:p>
            <a:pPr algn="just" defTabSz="968375">
              <a:spcBef>
                <a:spcPct val="50000"/>
              </a:spcBef>
              <a:buFont typeface="Arial" charset="0"/>
              <a:buChar char="•"/>
            </a:pPr>
            <a:r>
              <a:rPr lang="pt-BR" sz="900" dirty="0" smtClean="0">
                <a:solidFill>
                  <a:srgbClr val="000000"/>
                </a:solidFill>
                <a:latin typeface="Calibri" pitchFamily="34" charset="0"/>
              </a:rPr>
              <a:t>Deve-se evitar o uso de citações e notas de rodapé.</a:t>
            </a:r>
            <a:endParaRPr lang="pt-BR" sz="900" dirty="0">
              <a:solidFill>
                <a:srgbClr val="000000"/>
              </a:solidFill>
              <a:latin typeface="Calibri" pitchFamily="34" charset="0"/>
            </a:endParaRPr>
          </a:p>
        </p:txBody>
      </p:sp>
      <p:pic>
        <p:nvPicPr>
          <p:cNvPr id="28" name="Picture 5"/>
          <p:cNvPicPr>
            <a:picLocks noChangeAspect="1" noChangeArrowheads="1"/>
          </p:cNvPicPr>
          <p:nvPr/>
        </p:nvPicPr>
        <p:blipFill>
          <a:blip r:embed="rId3" cstate="print">
            <a:extLst>
              <a:ext uri="{BEBA8EAE-BF5A-486C-A8C5-ECC9F3942E4B}">
                <a14:imgProps xmlns:a14="http://schemas.microsoft.com/office/drawing/2010/main">
                  <a14:imgLayer r:embed="rId4">
                    <a14:imgEffect>
                      <a14:colorTemperature colorTemp="4700"/>
                    </a14:imgEffect>
                  </a14:imgLayer>
                </a14:imgProps>
              </a:ext>
            </a:extLst>
          </a:blip>
          <a:srcRect l="3291" t="11868" b="16917"/>
          <a:stretch>
            <a:fillRect/>
          </a:stretch>
        </p:blipFill>
        <p:spPr bwMode="auto">
          <a:xfrm>
            <a:off x="3554101" y="4283968"/>
            <a:ext cx="3213063" cy="336421"/>
          </a:xfrm>
          <a:prstGeom prst="rect">
            <a:avLst/>
          </a:prstGeom>
          <a:noFill/>
          <a:ln w="9525">
            <a:noFill/>
            <a:miter lim="800000"/>
            <a:headEnd/>
            <a:tailEnd/>
          </a:ln>
        </p:spPr>
      </p:pic>
      <p:sp>
        <p:nvSpPr>
          <p:cNvPr id="29" name="Retângulo 31"/>
          <p:cNvSpPr>
            <a:spLocks noChangeArrowheads="1"/>
          </p:cNvSpPr>
          <p:nvPr/>
        </p:nvSpPr>
        <p:spPr bwMode="auto">
          <a:xfrm>
            <a:off x="3554101" y="4310391"/>
            <a:ext cx="1891121" cy="261610"/>
          </a:xfrm>
          <a:prstGeom prst="rect">
            <a:avLst/>
          </a:prstGeom>
          <a:noFill/>
          <a:ln w="9525">
            <a:noFill/>
            <a:miter lim="800000"/>
            <a:headEnd/>
            <a:tailEnd/>
          </a:ln>
        </p:spPr>
        <p:txBody>
          <a:bodyPr wrap="square">
            <a:spAutoFit/>
          </a:bodyPr>
          <a:lstStyle/>
          <a:p>
            <a:r>
              <a:rPr lang="pt-BR" sz="1100" b="1" dirty="0" smtClean="0">
                <a:latin typeface="Calibri" pitchFamily="34" charset="0"/>
              </a:rPr>
              <a:t>CONSIDERAÇÕES FINAIS</a:t>
            </a:r>
            <a:endParaRPr lang="pt-BR" sz="1100" dirty="0">
              <a:latin typeface="Calibri" pitchFamily="34" charset="0"/>
            </a:endParaRPr>
          </a:p>
        </p:txBody>
      </p:sp>
      <p:sp>
        <p:nvSpPr>
          <p:cNvPr id="30" name="Text Box 3646"/>
          <p:cNvSpPr txBox="1">
            <a:spLocks noChangeArrowheads="1"/>
          </p:cNvSpPr>
          <p:nvPr/>
        </p:nvSpPr>
        <p:spPr bwMode="auto">
          <a:xfrm>
            <a:off x="3559323" y="4623075"/>
            <a:ext cx="3207842" cy="780210"/>
          </a:xfrm>
          <a:prstGeom prst="rect">
            <a:avLst/>
          </a:prstGeom>
          <a:noFill/>
          <a:ln w="9525">
            <a:noFill/>
            <a:miter lim="800000"/>
            <a:headEnd/>
            <a:tailEnd/>
          </a:ln>
        </p:spPr>
        <p:txBody>
          <a:bodyPr wrap="square" lIns="86863" tIns="43432" rIns="86863" bIns="43432">
            <a:spAutoFit/>
          </a:bodyPr>
          <a:lstStyle/>
          <a:p>
            <a:pPr algn="just" defTabSz="968375"/>
            <a:r>
              <a:rPr lang="pt-BR" sz="900" dirty="0" smtClean="0">
                <a:latin typeface="Calibri" pitchFamily="34" charset="0"/>
              </a:rPr>
              <a:t>Deve-se concluir somente o que foi comprovado, com interpretação lógica, não cabendo opiniões próprias ou análises não investigadas. As conclusões de qualquer trabalho científico devem responder aos objetivos propostos do mesmo. Deve ser apresentada, preferencialmente, em tópicos.</a:t>
            </a:r>
          </a:p>
        </p:txBody>
      </p:sp>
      <p:pic>
        <p:nvPicPr>
          <p:cNvPr id="31" name="Picture 5"/>
          <p:cNvPicPr>
            <a:picLocks noChangeAspect="1" noChangeArrowheads="1"/>
          </p:cNvPicPr>
          <p:nvPr/>
        </p:nvPicPr>
        <p:blipFill>
          <a:blip r:embed="rId3" cstate="print">
            <a:extLst>
              <a:ext uri="{BEBA8EAE-BF5A-486C-A8C5-ECC9F3942E4B}">
                <a14:imgProps xmlns:a14="http://schemas.microsoft.com/office/drawing/2010/main">
                  <a14:imgLayer r:embed="rId4">
                    <a14:imgEffect>
                      <a14:colorTemperature colorTemp="4700"/>
                    </a14:imgEffect>
                  </a14:imgLayer>
                </a14:imgProps>
              </a:ext>
            </a:extLst>
          </a:blip>
          <a:srcRect l="3291" t="11868" b="16917"/>
          <a:stretch>
            <a:fillRect/>
          </a:stretch>
        </p:blipFill>
        <p:spPr bwMode="auto">
          <a:xfrm>
            <a:off x="3528305" y="5493826"/>
            <a:ext cx="3213063" cy="336421"/>
          </a:xfrm>
          <a:prstGeom prst="rect">
            <a:avLst/>
          </a:prstGeom>
          <a:noFill/>
          <a:ln w="9525">
            <a:noFill/>
            <a:miter lim="800000"/>
            <a:headEnd/>
            <a:tailEnd/>
          </a:ln>
        </p:spPr>
      </p:pic>
      <p:sp>
        <p:nvSpPr>
          <p:cNvPr id="32" name="Retângulo 31"/>
          <p:cNvSpPr>
            <a:spLocks noChangeArrowheads="1"/>
          </p:cNvSpPr>
          <p:nvPr/>
        </p:nvSpPr>
        <p:spPr bwMode="auto">
          <a:xfrm>
            <a:off x="3528305" y="5520249"/>
            <a:ext cx="1891121" cy="261610"/>
          </a:xfrm>
          <a:prstGeom prst="rect">
            <a:avLst/>
          </a:prstGeom>
          <a:noFill/>
          <a:ln w="9525">
            <a:noFill/>
            <a:miter lim="800000"/>
            <a:headEnd/>
            <a:tailEnd/>
          </a:ln>
        </p:spPr>
        <p:txBody>
          <a:bodyPr wrap="square">
            <a:spAutoFit/>
          </a:bodyPr>
          <a:lstStyle/>
          <a:p>
            <a:r>
              <a:rPr lang="pt-BR" sz="1100" b="1" dirty="0" smtClean="0">
                <a:latin typeface="Calibri" pitchFamily="34" charset="0"/>
              </a:rPr>
              <a:t>AGRADECIMENTOS</a:t>
            </a:r>
            <a:endParaRPr lang="pt-BR" sz="1100" dirty="0">
              <a:latin typeface="Calibri" pitchFamily="34" charset="0"/>
            </a:endParaRPr>
          </a:p>
        </p:txBody>
      </p:sp>
      <p:sp>
        <p:nvSpPr>
          <p:cNvPr id="33" name="Text Box 3646"/>
          <p:cNvSpPr txBox="1">
            <a:spLocks noChangeArrowheads="1"/>
          </p:cNvSpPr>
          <p:nvPr/>
        </p:nvSpPr>
        <p:spPr bwMode="auto">
          <a:xfrm>
            <a:off x="3559323" y="5830247"/>
            <a:ext cx="3207842" cy="364711"/>
          </a:xfrm>
          <a:prstGeom prst="rect">
            <a:avLst/>
          </a:prstGeom>
          <a:noFill/>
          <a:ln w="9525">
            <a:noFill/>
            <a:miter lim="800000"/>
            <a:headEnd/>
            <a:tailEnd/>
          </a:ln>
        </p:spPr>
        <p:txBody>
          <a:bodyPr wrap="square" lIns="86863" tIns="43432" rIns="86863" bIns="43432">
            <a:spAutoFit/>
          </a:bodyPr>
          <a:lstStyle/>
          <a:p>
            <a:pPr algn="just" defTabSz="655638">
              <a:spcBef>
                <a:spcPct val="50000"/>
              </a:spcBef>
            </a:pPr>
            <a:r>
              <a:rPr lang="pt-BR" sz="900" dirty="0" smtClean="0">
                <a:latin typeface="Calibri" pitchFamily="34" charset="0"/>
              </a:rPr>
              <a:t>Agradecemos o apoio financeiro  disponibilizado pelo CNPq para o desenvolvimento da pesquisa.</a:t>
            </a:r>
            <a:endParaRPr lang="pt-BR" sz="900" dirty="0">
              <a:latin typeface="Calibri" pitchFamily="34" charset="0"/>
            </a:endParaRPr>
          </a:p>
        </p:txBody>
      </p:sp>
      <p:pic>
        <p:nvPicPr>
          <p:cNvPr id="34" name="Picture 5"/>
          <p:cNvPicPr>
            <a:picLocks noChangeAspect="1" noChangeArrowheads="1"/>
          </p:cNvPicPr>
          <p:nvPr/>
        </p:nvPicPr>
        <p:blipFill>
          <a:blip r:embed="rId3" cstate="print">
            <a:extLst>
              <a:ext uri="{BEBA8EAE-BF5A-486C-A8C5-ECC9F3942E4B}">
                <a14:imgProps xmlns:a14="http://schemas.microsoft.com/office/drawing/2010/main">
                  <a14:imgLayer r:embed="rId4">
                    <a14:imgEffect>
                      <a14:colorTemperature colorTemp="4700"/>
                    </a14:imgEffect>
                  </a14:imgLayer>
                </a14:imgProps>
              </a:ext>
            </a:extLst>
          </a:blip>
          <a:srcRect l="3291" t="11868" b="16917"/>
          <a:stretch>
            <a:fillRect/>
          </a:stretch>
        </p:blipFill>
        <p:spPr bwMode="auto">
          <a:xfrm>
            <a:off x="3528305" y="6300192"/>
            <a:ext cx="3213063" cy="336421"/>
          </a:xfrm>
          <a:prstGeom prst="rect">
            <a:avLst/>
          </a:prstGeom>
          <a:noFill/>
          <a:ln w="9525">
            <a:noFill/>
            <a:miter lim="800000"/>
            <a:headEnd/>
            <a:tailEnd/>
          </a:ln>
        </p:spPr>
      </p:pic>
      <p:sp>
        <p:nvSpPr>
          <p:cNvPr id="35" name="Retângulo 34"/>
          <p:cNvSpPr>
            <a:spLocks noChangeArrowheads="1"/>
          </p:cNvSpPr>
          <p:nvPr/>
        </p:nvSpPr>
        <p:spPr bwMode="auto">
          <a:xfrm>
            <a:off x="3528305" y="6326615"/>
            <a:ext cx="1891121" cy="261610"/>
          </a:xfrm>
          <a:prstGeom prst="rect">
            <a:avLst/>
          </a:prstGeom>
          <a:noFill/>
          <a:ln w="9525">
            <a:noFill/>
            <a:miter lim="800000"/>
            <a:headEnd/>
            <a:tailEnd/>
          </a:ln>
        </p:spPr>
        <p:txBody>
          <a:bodyPr wrap="square">
            <a:spAutoFit/>
          </a:bodyPr>
          <a:lstStyle/>
          <a:p>
            <a:r>
              <a:rPr lang="pt-BR" sz="1100" b="1" dirty="0" smtClean="0">
                <a:latin typeface="Calibri" pitchFamily="34" charset="0"/>
              </a:rPr>
              <a:t>REFERÊNCIAS</a:t>
            </a:r>
            <a:endParaRPr lang="pt-BR" sz="1100" dirty="0">
              <a:latin typeface="Calibri" pitchFamily="34" charset="0"/>
            </a:endParaRPr>
          </a:p>
        </p:txBody>
      </p:sp>
      <p:sp>
        <p:nvSpPr>
          <p:cNvPr id="36" name="Text Box 3646"/>
          <p:cNvSpPr txBox="1">
            <a:spLocks noChangeArrowheads="1"/>
          </p:cNvSpPr>
          <p:nvPr/>
        </p:nvSpPr>
        <p:spPr bwMode="auto">
          <a:xfrm>
            <a:off x="3533526" y="6694663"/>
            <a:ext cx="3207842" cy="987959"/>
          </a:xfrm>
          <a:prstGeom prst="rect">
            <a:avLst/>
          </a:prstGeom>
          <a:noFill/>
          <a:ln w="9525">
            <a:noFill/>
            <a:miter lim="800000"/>
            <a:headEnd/>
            <a:tailEnd/>
          </a:ln>
        </p:spPr>
        <p:txBody>
          <a:bodyPr wrap="square" lIns="86863" tIns="43432" rIns="86863" bIns="43432">
            <a:spAutoFit/>
          </a:bodyPr>
          <a:lstStyle/>
          <a:p>
            <a:pPr algn="just" defTabSz="655638">
              <a:spcBef>
                <a:spcPct val="50000"/>
              </a:spcBef>
            </a:pPr>
            <a:r>
              <a:rPr lang="pt-BR" sz="900" i="1" dirty="0" smtClean="0">
                <a:latin typeface="Calibri" pitchFamily="34" charset="0"/>
              </a:rPr>
              <a:t>Listar as referências citadas no texto de acordo com as normas da ABNT NBR 6023. Sugere-se a utilização de, no máximo, 5 referências no pôster.</a:t>
            </a:r>
          </a:p>
          <a:p>
            <a:pPr algn="just" defTabSz="655638">
              <a:spcBef>
                <a:spcPct val="50000"/>
              </a:spcBef>
            </a:pPr>
            <a:r>
              <a:rPr lang="en-US" sz="900" dirty="0" smtClean="0">
                <a:latin typeface="Calibri" pitchFamily="34" charset="0"/>
              </a:rPr>
              <a:t>ASSOCIAÇÃO BRASILEIRA DE NORMAS TÉCNICAS. </a:t>
            </a:r>
            <a:r>
              <a:rPr lang="en-US" sz="900" b="1" dirty="0" smtClean="0">
                <a:latin typeface="Calibri" pitchFamily="34" charset="0"/>
              </a:rPr>
              <a:t>NBR 15437</a:t>
            </a:r>
            <a:r>
              <a:rPr lang="en-US" sz="900" dirty="0" smtClean="0">
                <a:latin typeface="Calibri" pitchFamily="34" charset="0"/>
              </a:rPr>
              <a:t> : </a:t>
            </a:r>
            <a:r>
              <a:rPr lang="en-US" sz="900" dirty="0" err="1" smtClean="0">
                <a:latin typeface="Calibri" pitchFamily="34" charset="0"/>
              </a:rPr>
              <a:t>Informação</a:t>
            </a:r>
            <a:r>
              <a:rPr lang="en-US" sz="900" dirty="0" smtClean="0">
                <a:latin typeface="Calibri" pitchFamily="34" charset="0"/>
              </a:rPr>
              <a:t> e </a:t>
            </a:r>
            <a:r>
              <a:rPr lang="en-US" sz="900" dirty="0" err="1" smtClean="0">
                <a:latin typeface="Calibri" pitchFamily="34" charset="0"/>
              </a:rPr>
              <a:t>documentação</a:t>
            </a:r>
            <a:r>
              <a:rPr lang="en-US" sz="900" dirty="0" smtClean="0">
                <a:latin typeface="Calibri" pitchFamily="34" charset="0"/>
              </a:rPr>
              <a:t>:  </a:t>
            </a:r>
            <a:r>
              <a:rPr lang="en-US" sz="900" dirty="0" err="1" smtClean="0">
                <a:latin typeface="Calibri" pitchFamily="34" charset="0"/>
              </a:rPr>
              <a:t>Pôsteres</a:t>
            </a:r>
            <a:r>
              <a:rPr lang="en-US" sz="900" dirty="0" smtClean="0">
                <a:latin typeface="Calibri" pitchFamily="34" charset="0"/>
              </a:rPr>
              <a:t> </a:t>
            </a:r>
            <a:r>
              <a:rPr lang="en-US" sz="900" dirty="0" err="1" smtClean="0">
                <a:latin typeface="Calibri" pitchFamily="34" charset="0"/>
              </a:rPr>
              <a:t>técnicos</a:t>
            </a:r>
            <a:r>
              <a:rPr lang="en-US" sz="900" dirty="0" smtClean="0">
                <a:latin typeface="Calibri" pitchFamily="34" charset="0"/>
              </a:rPr>
              <a:t> e </a:t>
            </a:r>
            <a:r>
              <a:rPr lang="en-US" sz="900" dirty="0" err="1" smtClean="0">
                <a:latin typeface="Calibri" pitchFamily="34" charset="0"/>
              </a:rPr>
              <a:t>científicos</a:t>
            </a:r>
            <a:r>
              <a:rPr lang="en-US" sz="900" dirty="0" smtClean="0">
                <a:latin typeface="Calibri" pitchFamily="34" charset="0"/>
              </a:rPr>
              <a:t>: </a:t>
            </a:r>
            <a:r>
              <a:rPr lang="en-US" sz="900" dirty="0" err="1" smtClean="0">
                <a:latin typeface="Calibri" pitchFamily="34" charset="0"/>
              </a:rPr>
              <a:t>apresentação</a:t>
            </a:r>
            <a:r>
              <a:rPr lang="en-US" sz="900" dirty="0" smtClean="0">
                <a:latin typeface="Calibri" pitchFamily="34" charset="0"/>
              </a:rPr>
              <a:t>. Rio de Janeiro, 2006.</a:t>
            </a:r>
            <a:endParaRPr lang="pt-BR" sz="900" dirty="0">
              <a:latin typeface="Calibri" pitchFamily="34" charset="0"/>
            </a:endParaRPr>
          </a:p>
        </p:txBody>
      </p:sp>
    </p:spTree>
    <p:extLst>
      <p:ext uri="{BB962C8B-B14F-4D97-AF65-F5344CB8AC3E}">
        <p14:creationId xmlns:p14="http://schemas.microsoft.com/office/powerpoint/2010/main" val="129957825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2330</TotalTime>
  <Words>433</Words>
  <Application>Microsoft Office PowerPoint</Application>
  <PresentationFormat>Apresentação na tela (4:3)</PresentationFormat>
  <Paragraphs>28</Paragraphs>
  <Slides>1</Slides>
  <Notes>0</Notes>
  <HiddenSlides>0</HiddenSlides>
  <MMClips>0</MMClips>
  <ScaleCrop>false</ScaleCrop>
  <HeadingPairs>
    <vt:vector size="4" baseType="variant">
      <vt:variant>
        <vt:lpstr>Tema</vt:lpstr>
      </vt:variant>
      <vt:variant>
        <vt:i4>1</vt:i4>
      </vt:variant>
      <vt:variant>
        <vt:lpstr>Títulos de slides</vt:lpstr>
      </vt:variant>
      <vt:variant>
        <vt:i4>1</vt:i4>
      </vt:variant>
    </vt:vector>
  </HeadingPairs>
  <TitlesOfParts>
    <vt:vector size="2" baseType="lpstr">
      <vt:lpstr>Tema do Office</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Rodrigo Baluz</dc:creator>
  <cp:lastModifiedBy>Rodrigo Baluz</cp:lastModifiedBy>
  <cp:revision>6</cp:revision>
  <dcterms:created xsi:type="dcterms:W3CDTF">2014-07-17T01:14:18Z</dcterms:created>
  <dcterms:modified xsi:type="dcterms:W3CDTF">2014-07-28T23:53:58Z</dcterms:modified>
</cp:coreProperties>
</file>